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63" r:id="rId3"/>
    <p:sldId id="264" r:id="rId4"/>
    <p:sldId id="266" r:id="rId5"/>
    <p:sldId id="267" r:id="rId6"/>
    <p:sldId id="268" r:id="rId7"/>
    <p:sldId id="269" r:id="rId8"/>
    <p:sldId id="270" r:id="rId9"/>
    <p:sldId id="271" r:id="rId10"/>
    <p:sldId id="273" r:id="rId11"/>
    <p:sldId id="272" r:id="rId1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FDC7FC-E11D-42BB-A949-5F9DBDB3D747}" type="datetimeFigureOut">
              <a:rPr lang="zh-CN" altLang="en-US" smtClean="0"/>
              <a:t>2017/9/27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AE6827-888A-4D17-BA64-5FFE8E05A4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9131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530342-86E1-466B-93B7-1B131B473A69}" type="slidenum">
              <a:rPr lang="en-US" altLang="zh-CN"/>
              <a:pPr/>
              <a:t>2</a:t>
            </a:fld>
            <a:endParaRPr lang="en-US" altLang="zh-CN"/>
          </a:p>
        </p:txBody>
      </p:sp>
      <p:sp>
        <p:nvSpPr>
          <p:cNvPr id="3277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32772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/>
            <a:fld id="{965A039E-8C27-4674-803B-257E77D20EC0}" type="slidenum">
              <a:rPr kumimoji="1" lang="en-US" altLang="zh-CN" sz="1200">
                <a:latin typeface="Times New Roman" panose="02020603050405020304" pitchFamily="18" charset="0"/>
              </a:rPr>
              <a:pPr algn="r"/>
              <a:t>2</a:t>
            </a:fld>
            <a:endParaRPr kumimoji="1" lang="en-US" altLang="zh-CN" sz="120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05535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64A29-25C9-4547-A156-E3C1B6CD32AF}" type="datetimeFigureOut">
              <a:rPr lang="zh-CN" altLang="en-US" smtClean="0"/>
              <a:t>2017/9/27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9DC99-E149-4812-AE5E-58B164EDBA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6115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64A29-25C9-4547-A156-E3C1B6CD32AF}" type="datetimeFigureOut">
              <a:rPr lang="zh-CN" altLang="en-US" smtClean="0"/>
              <a:t>2017/9/27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9DC99-E149-4812-AE5E-58B164EDBA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8600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64A29-25C9-4547-A156-E3C1B6CD32AF}" type="datetimeFigureOut">
              <a:rPr lang="zh-CN" altLang="en-US" smtClean="0"/>
              <a:t>2017/9/27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9DC99-E149-4812-AE5E-58B164EDBA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4043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64A29-25C9-4547-A156-E3C1B6CD32AF}" type="datetimeFigureOut">
              <a:rPr lang="zh-CN" altLang="en-US" smtClean="0"/>
              <a:t>2017/9/27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9DC99-E149-4812-AE5E-58B164EDBA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0242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64A29-25C9-4547-A156-E3C1B6CD32AF}" type="datetimeFigureOut">
              <a:rPr lang="zh-CN" altLang="en-US" smtClean="0"/>
              <a:t>2017/9/27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9DC99-E149-4812-AE5E-58B164EDBA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5241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64A29-25C9-4547-A156-E3C1B6CD32AF}" type="datetimeFigureOut">
              <a:rPr lang="zh-CN" altLang="en-US" smtClean="0"/>
              <a:t>2017/9/27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9DC99-E149-4812-AE5E-58B164EDBA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3214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64A29-25C9-4547-A156-E3C1B6CD32AF}" type="datetimeFigureOut">
              <a:rPr lang="zh-CN" altLang="en-US" smtClean="0"/>
              <a:t>2017/9/27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9DC99-E149-4812-AE5E-58B164EDBA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913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64A29-25C9-4547-A156-E3C1B6CD32AF}" type="datetimeFigureOut">
              <a:rPr lang="zh-CN" altLang="en-US" smtClean="0"/>
              <a:t>2017/9/27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9DC99-E149-4812-AE5E-58B164EDBA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1627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64A29-25C9-4547-A156-E3C1B6CD32AF}" type="datetimeFigureOut">
              <a:rPr lang="zh-CN" altLang="en-US" smtClean="0"/>
              <a:t>2017/9/27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9DC99-E149-4812-AE5E-58B164EDBA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2379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64A29-25C9-4547-A156-E3C1B6CD32AF}" type="datetimeFigureOut">
              <a:rPr lang="zh-CN" altLang="en-US" smtClean="0"/>
              <a:t>2017/9/27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9DC99-E149-4812-AE5E-58B164EDBA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8735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64A29-25C9-4547-A156-E3C1B6CD32AF}" type="datetimeFigureOut">
              <a:rPr lang="zh-CN" altLang="en-US" smtClean="0"/>
              <a:t>2017/9/27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9DC99-E149-4812-AE5E-58B164EDBA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8610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F64A29-25C9-4547-A156-E3C1B6CD32AF}" type="datetimeFigureOut">
              <a:rPr lang="zh-CN" altLang="en-US" smtClean="0"/>
              <a:t>2017/9/27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C9DC99-E149-4812-AE5E-58B164EDBA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452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5.em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e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emf"/><Relationship Id="rId5" Type="http://schemas.openxmlformats.org/officeDocument/2006/relationships/image" Target="../media/image1.emf"/><Relationship Id="rId15" Type="http://schemas.openxmlformats.org/officeDocument/2006/relationships/image" Target="../media/image6.e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emf"/><Relationship Id="rId14" Type="http://schemas.openxmlformats.org/officeDocument/2006/relationships/oleObject" Target="../embeddings/oleObject6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9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13" Type="http://schemas.openxmlformats.org/officeDocument/2006/relationships/image" Target="../media/image15.wmf"/><Relationship Id="rId3" Type="http://schemas.openxmlformats.org/officeDocument/2006/relationships/image" Target="../media/image16.png"/><Relationship Id="rId7" Type="http://schemas.openxmlformats.org/officeDocument/2006/relationships/image" Target="../media/image12.wmf"/><Relationship Id="rId12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9.bin"/><Relationship Id="rId11" Type="http://schemas.openxmlformats.org/officeDocument/2006/relationships/image" Target="../media/image14.wmf"/><Relationship Id="rId5" Type="http://schemas.openxmlformats.org/officeDocument/2006/relationships/image" Target="../media/image11.wmf"/><Relationship Id="rId10" Type="http://schemas.openxmlformats.org/officeDocument/2006/relationships/oleObject" Target="../embeddings/oleObject11.bin"/><Relationship Id="rId4" Type="http://schemas.openxmlformats.org/officeDocument/2006/relationships/oleObject" Target="../embeddings/oleObject8.bin"/><Relationship Id="rId9" Type="http://schemas.openxmlformats.org/officeDocument/2006/relationships/image" Target="../media/image13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262129" y="1648496"/>
            <a:ext cx="669446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 smtClean="0"/>
              <a:t>二次函数与实际问题（</a:t>
            </a:r>
            <a:r>
              <a:rPr lang="en-US" altLang="zh-CN" sz="4400" b="1" dirty="0"/>
              <a:t>2</a:t>
            </a:r>
            <a:r>
              <a:rPr lang="zh-CN" altLang="en-US" sz="4400" b="1" dirty="0" smtClean="0"/>
              <a:t>）</a:t>
            </a:r>
            <a:endParaRPr lang="zh-CN" alt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22782352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300" y="272334"/>
            <a:ext cx="8934528" cy="4595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8226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50" y="271059"/>
            <a:ext cx="8290506" cy="6498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721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811213" y="687388"/>
            <a:ext cx="75247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1" lang="zh-CN" altLang="en-US" sz="2400" b="1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二次</a:t>
            </a:r>
            <a:r>
              <a:rPr lang="zh-CN" altLang="en-US" sz="2400" b="1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函数</a:t>
            </a:r>
            <a:r>
              <a:rPr lang="en-US" altLang="zh-CN" sz="2400" b="1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y=ax</a:t>
            </a:r>
            <a:r>
              <a:rPr lang="en-US" altLang="zh-CN" sz="2400" b="1" baseline="30000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en-US" altLang="zh-CN" sz="2400" b="1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+bx+c(a≠0)</a:t>
            </a:r>
            <a:r>
              <a:rPr kumimoji="1" lang="zh-CN" altLang="en-US" sz="2400" b="1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的图象和性质</a:t>
            </a:r>
          </a:p>
        </p:txBody>
      </p:sp>
      <p:graphicFrame>
        <p:nvGraphicFramePr>
          <p:cNvPr id="10327" name="Group 8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0278313"/>
              </p:ext>
            </p:extLst>
          </p:nvPr>
        </p:nvGraphicFramePr>
        <p:xfrm>
          <a:off x="485775" y="1352550"/>
          <a:ext cx="8174038" cy="4681538"/>
        </p:xfrm>
        <a:graphic>
          <a:graphicData uri="http://schemas.openxmlformats.org/drawingml/2006/table">
            <a:tbl>
              <a:tblPr/>
              <a:tblGrid>
                <a:gridCol w="1296988"/>
                <a:gridCol w="3409950"/>
                <a:gridCol w="3467100"/>
              </a:tblGrid>
              <a:tr h="641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2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3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2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6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5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777" name="Text Box 33"/>
          <p:cNvSpPr txBox="1">
            <a:spLocks noChangeArrowheads="1"/>
          </p:cNvSpPr>
          <p:nvPr/>
        </p:nvSpPr>
        <p:spPr bwMode="auto">
          <a:xfrm>
            <a:off x="682625" y="1500188"/>
            <a:ext cx="18415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1" lang="zh-CN" altLang="en-US" sz="2000" b="1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抛物线</a:t>
            </a:r>
          </a:p>
        </p:txBody>
      </p:sp>
      <p:sp>
        <p:nvSpPr>
          <p:cNvPr id="31778" name="Text Box 34"/>
          <p:cNvSpPr txBox="1">
            <a:spLocks noChangeArrowheads="1"/>
          </p:cNvSpPr>
          <p:nvPr/>
        </p:nvSpPr>
        <p:spPr bwMode="auto">
          <a:xfrm>
            <a:off x="593725" y="2273300"/>
            <a:ext cx="17145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1" lang="zh-CN" altLang="en-US" sz="2000" b="1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顶点坐标</a:t>
            </a:r>
          </a:p>
        </p:txBody>
      </p:sp>
      <p:sp>
        <p:nvSpPr>
          <p:cNvPr id="31779" name="Text Box 35"/>
          <p:cNvSpPr txBox="1">
            <a:spLocks noChangeArrowheads="1"/>
          </p:cNvSpPr>
          <p:nvPr/>
        </p:nvSpPr>
        <p:spPr bwMode="auto">
          <a:xfrm>
            <a:off x="655638" y="3187700"/>
            <a:ext cx="14097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1" lang="zh-CN" altLang="en-US" sz="2000" b="1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对称轴</a:t>
            </a:r>
          </a:p>
        </p:txBody>
      </p:sp>
      <p:sp>
        <p:nvSpPr>
          <p:cNvPr id="31780" name="Text Box 36"/>
          <p:cNvSpPr txBox="1">
            <a:spLocks noChangeArrowheads="1"/>
          </p:cNvSpPr>
          <p:nvPr/>
        </p:nvSpPr>
        <p:spPr bwMode="auto">
          <a:xfrm>
            <a:off x="558800" y="3941763"/>
            <a:ext cx="17287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1" lang="zh-CN" altLang="en-US" sz="2000" b="1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开口方向</a:t>
            </a:r>
          </a:p>
        </p:txBody>
      </p:sp>
      <p:sp>
        <p:nvSpPr>
          <p:cNvPr id="31781" name="Text Box 37"/>
          <p:cNvSpPr txBox="1">
            <a:spLocks noChangeArrowheads="1"/>
          </p:cNvSpPr>
          <p:nvPr/>
        </p:nvSpPr>
        <p:spPr bwMode="auto">
          <a:xfrm>
            <a:off x="595313" y="4641850"/>
            <a:ext cx="15128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1" lang="zh-CN" altLang="en-US" sz="2000" b="1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增减性</a:t>
            </a:r>
          </a:p>
        </p:txBody>
      </p:sp>
      <p:sp>
        <p:nvSpPr>
          <p:cNvPr id="31782" name="Text Box 38"/>
          <p:cNvSpPr txBox="1">
            <a:spLocks noChangeArrowheads="1"/>
          </p:cNvSpPr>
          <p:nvPr/>
        </p:nvSpPr>
        <p:spPr bwMode="auto">
          <a:xfrm>
            <a:off x="712788" y="5446713"/>
            <a:ext cx="11525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1" lang="zh-CN" altLang="en-US" sz="2000" b="1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最值</a:t>
            </a:r>
          </a:p>
        </p:txBody>
      </p:sp>
      <p:sp>
        <p:nvSpPr>
          <p:cNvPr id="31783" name="Text Box 39"/>
          <p:cNvSpPr txBox="1">
            <a:spLocks noChangeArrowheads="1"/>
          </p:cNvSpPr>
          <p:nvPr/>
        </p:nvSpPr>
        <p:spPr bwMode="auto">
          <a:xfrm>
            <a:off x="2036763" y="1423988"/>
            <a:ext cx="27130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b="1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y=ax</a:t>
            </a:r>
            <a:r>
              <a:rPr lang="en-US" altLang="zh-CN" sz="2800" b="1" baseline="30000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en-US" altLang="zh-CN" sz="2800" b="1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+bx+c</a:t>
            </a:r>
            <a:r>
              <a:rPr kumimoji="1" lang="en-US" altLang="zh-CN" sz="2400" b="1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(a&gt;0)</a:t>
            </a:r>
          </a:p>
        </p:txBody>
      </p:sp>
      <p:sp>
        <p:nvSpPr>
          <p:cNvPr id="31784" name="Text Box 40"/>
          <p:cNvSpPr txBox="1">
            <a:spLocks noChangeArrowheads="1"/>
          </p:cNvSpPr>
          <p:nvPr/>
        </p:nvSpPr>
        <p:spPr bwMode="auto">
          <a:xfrm>
            <a:off x="5643563" y="1366838"/>
            <a:ext cx="2878137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b="1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y=ax</a:t>
            </a:r>
            <a:r>
              <a:rPr lang="en-US" altLang="zh-CN" sz="2800" b="1" baseline="30000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en-US" altLang="zh-CN" sz="2800" b="1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+bx+c</a:t>
            </a:r>
            <a:r>
              <a:rPr kumimoji="1" lang="en-US" altLang="zh-CN" sz="2400" b="1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(a&lt;0)</a:t>
            </a:r>
          </a:p>
        </p:txBody>
      </p:sp>
      <p:sp>
        <p:nvSpPr>
          <p:cNvPr id="420905" name="Text Box 41"/>
          <p:cNvSpPr txBox="1">
            <a:spLocks noChangeArrowheads="1"/>
          </p:cNvSpPr>
          <p:nvPr/>
        </p:nvSpPr>
        <p:spPr bwMode="auto">
          <a:xfrm>
            <a:off x="3054350" y="3897313"/>
            <a:ext cx="10842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1" lang="zh-CN" altLang="en-US" sz="2400" b="1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向上</a:t>
            </a:r>
          </a:p>
        </p:txBody>
      </p:sp>
      <p:sp>
        <p:nvSpPr>
          <p:cNvPr id="420906" name="Text Box 42"/>
          <p:cNvSpPr txBox="1">
            <a:spLocks noChangeArrowheads="1"/>
          </p:cNvSpPr>
          <p:nvPr/>
        </p:nvSpPr>
        <p:spPr bwMode="auto">
          <a:xfrm>
            <a:off x="6497638" y="3859213"/>
            <a:ext cx="12715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1" lang="zh-CN" altLang="en-US" sz="2400" b="1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向下</a:t>
            </a:r>
          </a:p>
        </p:txBody>
      </p:sp>
      <p:sp>
        <p:nvSpPr>
          <p:cNvPr id="420907" name="Text Box 43"/>
          <p:cNvSpPr txBox="1">
            <a:spLocks noChangeArrowheads="1"/>
          </p:cNvSpPr>
          <p:nvPr/>
        </p:nvSpPr>
        <p:spPr bwMode="auto">
          <a:xfrm>
            <a:off x="1733550" y="4537075"/>
            <a:ext cx="35814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1" lang="zh-CN" altLang="en-US" sz="1500" b="1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在对称轴的左侧</a:t>
            </a:r>
            <a:r>
              <a:rPr kumimoji="1" lang="en-US" altLang="zh-CN" sz="1500" b="1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,y</a:t>
            </a:r>
            <a:r>
              <a:rPr kumimoji="1" lang="zh-CN" altLang="en-US" sz="1500" b="1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随着</a:t>
            </a:r>
            <a:r>
              <a:rPr kumimoji="1" lang="en-US" altLang="zh-CN" sz="1500" b="1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x</a:t>
            </a:r>
            <a:r>
              <a:rPr kumimoji="1" lang="zh-CN" altLang="en-US" sz="1500" b="1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的增大而减小</a:t>
            </a:r>
            <a:r>
              <a:rPr kumimoji="1" lang="en-US" altLang="zh-CN" sz="1500" b="1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. </a:t>
            </a:r>
          </a:p>
          <a:p>
            <a:pPr algn="ctr"/>
            <a:r>
              <a:rPr kumimoji="1" lang="zh-CN" altLang="en-US" sz="1500" b="1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在对称轴的右侧</a:t>
            </a:r>
            <a:r>
              <a:rPr kumimoji="1" lang="en-US" altLang="zh-CN" sz="1500" b="1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, y</a:t>
            </a:r>
            <a:r>
              <a:rPr kumimoji="1" lang="zh-CN" altLang="en-US" sz="1500" b="1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随着</a:t>
            </a:r>
            <a:r>
              <a:rPr kumimoji="1" lang="en-US" altLang="zh-CN" sz="1500" b="1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x</a:t>
            </a:r>
            <a:r>
              <a:rPr kumimoji="1" lang="zh-CN" altLang="en-US" sz="1500" b="1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的增大而增大</a:t>
            </a:r>
            <a:r>
              <a:rPr kumimoji="1" lang="en-US" altLang="zh-CN" sz="1500" b="1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.</a:t>
            </a:r>
            <a:r>
              <a:rPr kumimoji="1" lang="en-US" altLang="zh-CN" sz="1500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 </a:t>
            </a:r>
          </a:p>
        </p:txBody>
      </p:sp>
      <p:sp>
        <p:nvSpPr>
          <p:cNvPr id="420908" name="Text Box 44"/>
          <p:cNvSpPr txBox="1">
            <a:spLocks noChangeArrowheads="1"/>
          </p:cNvSpPr>
          <p:nvPr/>
        </p:nvSpPr>
        <p:spPr bwMode="auto">
          <a:xfrm>
            <a:off x="5164138" y="4545013"/>
            <a:ext cx="35814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1" lang="zh-CN" altLang="en-US" sz="1500" b="1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在对称轴的左侧</a:t>
            </a:r>
            <a:r>
              <a:rPr kumimoji="1" lang="en-US" altLang="zh-CN" sz="1500" b="1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,y</a:t>
            </a:r>
            <a:r>
              <a:rPr kumimoji="1" lang="zh-CN" altLang="en-US" sz="1500" b="1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随着</a:t>
            </a:r>
            <a:r>
              <a:rPr kumimoji="1" lang="en-US" altLang="zh-CN" sz="1500" b="1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x</a:t>
            </a:r>
            <a:r>
              <a:rPr kumimoji="1" lang="zh-CN" altLang="en-US" sz="1500" b="1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的增大而增大</a:t>
            </a:r>
            <a:r>
              <a:rPr kumimoji="1" lang="en-US" altLang="zh-CN" sz="1500" b="1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. </a:t>
            </a:r>
          </a:p>
          <a:p>
            <a:pPr algn="ctr"/>
            <a:r>
              <a:rPr kumimoji="1" lang="zh-CN" altLang="en-US" sz="1500" b="1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在对称轴的右侧</a:t>
            </a:r>
            <a:r>
              <a:rPr kumimoji="1" lang="en-US" altLang="zh-CN" sz="1500" b="1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, y</a:t>
            </a:r>
            <a:r>
              <a:rPr kumimoji="1" lang="zh-CN" altLang="en-US" sz="1500" b="1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随着</a:t>
            </a:r>
            <a:r>
              <a:rPr kumimoji="1" lang="en-US" altLang="zh-CN" sz="1500" b="1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x</a:t>
            </a:r>
            <a:r>
              <a:rPr kumimoji="1" lang="zh-CN" altLang="en-US" sz="1500" b="1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的增大而减小</a:t>
            </a:r>
            <a:r>
              <a:rPr kumimoji="1" lang="en-US" altLang="zh-CN" sz="1500" b="1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.</a:t>
            </a:r>
            <a:r>
              <a:rPr kumimoji="1" lang="en-US" altLang="zh-CN" sz="1500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 </a:t>
            </a:r>
          </a:p>
        </p:txBody>
      </p:sp>
      <p:graphicFrame>
        <p:nvGraphicFramePr>
          <p:cNvPr id="420909" name="Object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7736705"/>
              </p:ext>
            </p:extLst>
          </p:nvPr>
        </p:nvGraphicFramePr>
        <p:xfrm>
          <a:off x="2484438" y="2195513"/>
          <a:ext cx="1784350" cy="735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" name="Equation" r:id="rId4" imgW="1015920" imgH="419040" progId="Equation.DSMT4">
                  <p:embed/>
                </p:oleObj>
              </mc:Choice>
              <mc:Fallback>
                <p:oleObj name="Equation" r:id="rId4" imgW="1015920" imgH="419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4438" y="2195513"/>
                        <a:ext cx="1784350" cy="735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0910" name="Object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2963618"/>
              </p:ext>
            </p:extLst>
          </p:nvPr>
        </p:nvGraphicFramePr>
        <p:xfrm>
          <a:off x="6084888" y="2190750"/>
          <a:ext cx="1739900" cy="717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" name="Equation" r:id="rId6" imgW="1015920" imgH="419040" progId="Equation.DSMT4">
                  <p:embed/>
                </p:oleObj>
              </mc:Choice>
              <mc:Fallback>
                <p:oleObj name="Equation" r:id="rId6" imgW="1015920" imgH="419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4888" y="2190750"/>
                        <a:ext cx="1739900" cy="717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0911" name="Object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1306614"/>
              </p:ext>
            </p:extLst>
          </p:nvPr>
        </p:nvGraphicFramePr>
        <p:xfrm>
          <a:off x="2516188" y="3065463"/>
          <a:ext cx="1655762" cy="757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" name="Equation" r:id="rId8" imgW="863280" imgH="393480" progId="Equation.3">
                  <p:embed/>
                </p:oleObj>
              </mc:Choice>
              <mc:Fallback>
                <p:oleObj name="Equation" r:id="rId8" imgW="8632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6188" y="3065463"/>
                        <a:ext cx="1655762" cy="757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0912" name="Object 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1578138"/>
              </p:ext>
            </p:extLst>
          </p:nvPr>
        </p:nvGraphicFramePr>
        <p:xfrm>
          <a:off x="6037263" y="3049588"/>
          <a:ext cx="1589087" cy="72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" name="Equation" r:id="rId10" imgW="863280" imgH="393480" progId="Equation.3">
                  <p:embed/>
                </p:oleObj>
              </mc:Choice>
              <mc:Fallback>
                <p:oleObj name="Equation" r:id="rId10" imgW="8632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7263" y="3049588"/>
                        <a:ext cx="1589087" cy="727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0913" name="Object 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1970386"/>
              </p:ext>
            </p:extLst>
          </p:nvPr>
        </p:nvGraphicFramePr>
        <p:xfrm>
          <a:off x="1933575" y="5314950"/>
          <a:ext cx="3130550" cy="64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2" name="Equation" r:id="rId12" imgW="2044440" imgH="419040" progId="Equation.3">
                  <p:embed/>
                </p:oleObj>
              </mc:Choice>
              <mc:Fallback>
                <p:oleObj name="Equation" r:id="rId12" imgW="204444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33575" y="5314950"/>
                        <a:ext cx="3130550" cy="644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0914" name="Object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337213"/>
              </p:ext>
            </p:extLst>
          </p:nvPr>
        </p:nvGraphicFramePr>
        <p:xfrm>
          <a:off x="5321300" y="5319713"/>
          <a:ext cx="3130550" cy="64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3" name="Equation" r:id="rId14" imgW="2044440" imgH="419040" progId="Equation.3">
                  <p:embed/>
                </p:oleObj>
              </mc:Choice>
              <mc:Fallback>
                <p:oleObj name="Equation" r:id="rId14" imgW="204444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21300" y="5319713"/>
                        <a:ext cx="3130550" cy="644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41781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0905" grpId="0" autoUpdateAnimBg="0"/>
      <p:bldP spid="420906" grpId="0" autoUpdateAnimBg="0"/>
      <p:bldP spid="420907" grpId="0" autoUpdateAnimBg="0"/>
      <p:bldP spid="420908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61" y="373487"/>
            <a:ext cx="9076539" cy="5151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9850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9" y="63321"/>
            <a:ext cx="8873544" cy="679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146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xt Box 2"/>
          <p:cNvSpPr txBox="1">
            <a:spLocks noChangeArrowheads="1"/>
          </p:cNvSpPr>
          <p:nvPr/>
        </p:nvSpPr>
        <p:spPr bwMode="auto">
          <a:xfrm>
            <a:off x="239713" y="485775"/>
            <a:ext cx="8748712" cy="329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如图，隧道的截面由抛物线和长方形构成，长方形的长是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8m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，宽是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2m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，抛物线可以用                                表示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）一辆货运卡车高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4m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，宽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2m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，它能通过该隧道吗？（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）如果该隧道内设双行道，那么这辆货运卡车是否可以通过？</a:t>
            </a:r>
          </a:p>
        </p:txBody>
      </p:sp>
      <p:graphicFrame>
        <p:nvGraphicFramePr>
          <p:cNvPr id="59395" name="Object 3"/>
          <p:cNvGraphicFramePr>
            <a:graphicFrameLocks noChangeAspect="1"/>
          </p:cNvGraphicFramePr>
          <p:nvPr/>
        </p:nvGraphicFramePr>
        <p:xfrm>
          <a:off x="5076825" y="911225"/>
          <a:ext cx="2520950" cy="1149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r:id="rId3" imgW="863280" imgH="393480" progId="Equation.DSMT4">
                  <p:embed/>
                </p:oleObj>
              </mc:Choice>
              <mc:Fallback>
                <p:oleObj r:id="rId3" imgW="86328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825" y="911225"/>
                        <a:ext cx="2520950" cy="1149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396" name="Text Box 4"/>
          <p:cNvSpPr txBox="1">
            <a:spLocks noChangeArrowheads="1"/>
          </p:cNvSpPr>
          <p:nvPr/>
        </p:nvSpPr>
        <p:spPr bwMode="auto">
          <a:xfrm>
            <a:off x="466725" y="3608388"/>
            <a:ext cx="4392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0000FF"/>
                </a:solidFill>
                <a:latin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FF"/>
                </a:solidFill>
                <a:latin typeface="Times New Roman" panose="02020603050405020304" pitchFamily="18" charset="0"/>
              </a:rPr>
              <a:t>1</a:t>
            </a:r>
            <a:r>
              <a:rPr lang="zh-CN" altLang="en-US" sz="2400">
                <a:solidFill>
                  <a:srgbClr val="0000FF"/>
                </a:solidFill>
                <a:latin typeface="Times New Roman" panose="02020603050405020304" pitchFamily="18" charset="0"/>
              </a:rPr>
              <a:t>）卡车可以通过</a:t>
            </a:r>
            <a:r>
              <a:rPr lang="en-US" altLang="zh-CN" sz="2400">
                <a:solidFill>
                  <a:srgbClr val="0000FF"/>
                </a:solidFill>
                <a:latin typeface="Times New Roman" panose="02020603050405020304" pitchFamily="18" charset="0"/>
              </a:rPr>
              <a:t>.</a:t>
            </a:r>
          </a:p>
        </p:txBody>
      </p:sp>
      <p:sp>
        <p:nvSpPr>
          <p:cNvPr id="59397" name="Text Box 5"/>
          <p:cNvSpPr txBox="1">
            <a:spLocks noChangeArrowheads="1"/>
          </p:cNvSpPr>
          <p:nvPr/>
        </p:nvSpPr>
        <p:spPr bwMode="auto">
          <a:xfrm>
            <a:off x="395288" y="4184650"/>
            <a:ext cx="56165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</a:rPr>
              <a:t>提示：当</a:t>
            </a:r>
            <a:r>
              <a:rPr lang="en-US" altLang="zh-CN" sz="24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x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</a:rPr>
              <a:t>=±1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</a:rPr>
              <a:t>时，</a:t>
            </a:r>
            <a:r>
              <a:rPr lang="en-US" altLang="zh-CN" sz="24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y 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</a:rPr>
              <a:t>=3.75,   3.75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</a:rPr>
              <a:t>＋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</a:rPr>
              <a:t>2&gt;4.</a:t>
            </a:r>
          </a:p>
        </p:txBody>
      </p:sp>
      <p:sp>
        <p:nvSpPr>
          <p:cNvPr id="59398" name="Text Box 6"/>
          <p:cNvSpPr txBox="1">
            <a:spLocks noChangeArrowheads="1"/>
          </p:cNvSpPr>
          <p:nvPr/>
        </p:nvSpPr>
        <p:spPr bwMode="auto">
          <a:xfrm>
            <a:off x="468313" y="4797425"/>
            <a:ext cx="41036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0000FF"/>
                </a:solidFill>
                <a:latin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FF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sz="2400">
                <a:solidFill>
                  <a:srgbClr val="0000FF"/>
                </a:solidFill>
                <a:latin typeface="Times New Roman" panose="02020603050405020304" pitchFamily="18" charset="0"/>
              </a:rPr>
              <a:t>）卡车可以通过</a:t>
            </a:r>
            <a:r>
              <a:rPr lang="en-US" altLang="zh-CN" sz="2400">
                <a:solidFill>
                  <a:srgbClr val="0000FF"/>
                </a:solidFill>
                <a:latin typeface="Times New Roman" panose="02020603050405020304" pitchFamily="18" charset="0"/>
              </a:rPr>
              <a:t>.</a:t>
            </a:r>
          </a:p>
        </p:txBody>
      </p:sp>
      <p:sp>
        <p:nvSpPr>
          <p:cNvPr id="59399" name="Text Box 7"/>
          <p:cNvSpPr txBox="1">
            <a:spLocks noChangeArrowheads="1"/>
          </p:cNvSpPr>
          <p:nvPr/>
        </p:nvSpPr>
        <p:spPr bwMode="auto">
          <a:xfrm>
            <a:off x="466725" y="5337175"/>
            <a:ext cx="56165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</a:rPr>
              <a:t>提示：当</a:t>
            </a:r>
            <a:r>
              <a:rPr lang="en-US" altLang="zh-CN" sz="2400" i="1">
                <a:solidFill>
                  <a:srgbClr val="FF0000"/>
                </a:solidFill>
                <a:latin typeface="Times New Roman" panose="02020603050405020304" pitchFamily="18" charset="0"/>
              </a:rPr>
              <a:t>x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</a:rPr>
              <a:t>=±2</a:t>
            </a: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</a:rPr>
              <a:t>时，</a:t>
            </a:r>
            <a:r>
              <a:rPr lang="en-US" altLang="zh-CN" sz="2400" i="1">
                <a:solidFill>
                  <a:srgbClr val="FF0000"/>
                </a:solidFill>
                <a:latin typeface="Times New Roman" panose="02020603050405020304" pitchFamily="18" charset="0"/>
              </a:rPr>
              <a:t>y 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</a:rPr>
              <a:t>=3,  3</a:t>
            </a: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</a:rPr>
              <a:t>＋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</a:rPr>
              <a:t>2&gt;4.</a:t>
            </a:r>
          </a:p>
        </p:txBody>
      </p:sp>
      <p:grpSp>
        <p:nvGrpSpPr>
          <p:cNvPr id="59400" name="Group 8"/>
          <p:cNvGrpSpPr>
            <a:grpSpLocks/>
          </p:cNvGrpSpPr>
          <p:nvPr/>
        </p:nvGrpSpPr>
        <p:grpSpPr bwMode="auto">
          <a:xfrm>
            <a:off x="5148263" y="3213100"/>
            <a:ext cx="3779837" cy="3455988"/>
            <a:chOff x="0" y="0"/>
            <a:chExt cx="1878" cy="1850"/>
          </a:xfrm>
        </p:grpSpPr>
        <p:grpSp>
          <p:nvGrpSpPr>
            <p:cNvPr id="59401" name="Group 9"/>
            <p:cNvGrpSpPr>
              <a:grpSpLocks/>
            </p:cNvGrpSpPr>
            <p:nvPr/>
          </p:nvGrpSpPr>
          <p:grpSpPr bwMode="auto">
            <a:xfrm>
              <a:off x="200" y="188"/>
              <a:ext cx="1451" cy="1101"/>
              <a:chOff x="0" y="0"/>
              <a:chExt cx="1451" cy="1101"/>
            </a:xfrm>
          </p:grpSpPr>
          <p:sp>
            <p:nvSpPr>
              <p:cNvPr id="59402" name="Freeform 10"/>
              <p:cNvSpPr>
                <a:spLocks/>
              </p:cNvSpPr>
              <p:nvPr/>
            </p:nvSpPr>
            <p:spPr bwMode="auto">
              <a:xfrm>
                <a:off x="0" y="0"/>
                <a:ext cx="1451" cy="720"/>
              </a:xfrm>
              <a:custGeom>
                <a:avLst/>
                <a:gdLst>
                  <a:gd name="T0" fmla="*/ 0 w 1134"/>
                  <a:gd name="T1" fmla="*/ 908 h 908"/>
                  <a:gd name="T2" fmla="*/ 544 w 1134"/>
                  <a:gd name="T3" fmla="*/ 0 h 908"/>
                  <a:gd name="T4" fmla="*/ 1134 w 1134"/>
                  <a:gd name="T5" fmla="*/ 908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34" h="908">
                    <a:moveTo>
                      <a:pt x="0" y="908"/>
                    </a:moveTo>
                    <a:cubicBezTo>
                      <a:pt x="177" y="454"/>
                      <a:pt x="355" y="0"/>
                      <a:pt x="544" y="0"/>
                    </a:cubicBezTo>
                    <a:cubicBezTo>
                      <a:pt x="733" y="0"/>
                      <a:pt x="933" y="454"/>
                      <a:pt x="1134" y="908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6868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03" name="Freeform 11"/>
              <p:cNvSpPr>
                <a:spLocks/>
              </p:cNvSpPr>
              <p:nvPr/>
            </p:nvSpPr>
            <p:spPr bwMode="auto">
              <a:xfrm>
                <a:off x="0" y="719"/>
                <a:ext cx="1451" cy="382"/>
              </a:xfrm>
              <a:custGeom>
                <a:avLst/>
                <a:gdLst>
                  <a:gd name="T0" fmla="*/ 0 w 1723"/>
                  <a:gd name="T1" fmla="*/ 0 h 454"/>
                  <a:gd name="T2" fmla="*/ 0 w 1723"/>
                  <a:gd name="T3" fmla="*/ 454 h 454"/>
                  <a:gd name="T4" fmla="*/ 1723 w 1723"/>
                  <a:gd name="T5" fmla="*/ 454 h 454"/>
                  <a:gd name="T6" fmla="*/ 1723 w 1723"/>
                  <a:gd name="T7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23" h="454">
                    <a:moveTo>
                      <a:pt x="0" y="0"/>
                    </a:moveTo>
                    <a:lnTo>
                      <a:pt x="0" y="454"/>
                    </a:lnTo>
                    <a:lnTo>
                      <a:pt x="1723" y="454"/>
                    </a:lnTo>
                    <a:lnTo>
                      <a:pt x="1723" y="0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59404" name="平面几何--直角坐标1"/>
            <p:cNvGrpSpPr>
              <a:grpSpLocks/>
            </p:cNvGrpSpPr>
            <p:nvPr/>
          </p:nvGrpSpPr>
          <p:grpSpPr bwMode="auto">
            <a:xfrm>
              <a:off x="0" y="0"/>
              <a:ext cx="1878" cy="1850"/>
              <a:chOff x="0" y="0"/>
              <a:chExt cx="4060" cy="4000"/>
            </a:xfrm>
          </p:grpSpPr>
          <p:sp>
            <p:nvSpPr>
              <p:cNvPr id="59405" name="shp1"/>
              <p:cNvSpPr>
                <a:spLocks noChangeShapeType="1"/>
              </p:cNvSpPr>
              <p:nvPr/>
            </p:nvSpPr>
            <p:spPr bwMode="auto">
              <a:xfrm>
                <a:off x="0" y="2000"/>
                <a:ext cx="400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06" name="shp2"/>
              <p:cNvSpPr>
                <a:spLocks noChangeShapeType="1"/>
              </p:cNvSpPr>
              <p:nvPr/>
            </p:nvSpPr>
            <p:spPr bwMode="auto">
              <a:xfrm>
                <a:off x="2000" y="0"/>
                <a:ext cx="0" cy="40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07" name="shp3"/>
              <p:cNvSpPr>
                <a:spLocks noChangeShapeType="1"/>
              </p:cNvSpPr>
              <p:nvPr/>
            </p:nvSpPr>
            <p:spPr bwMode="auto">
              <a:xfrm>
                <a:off x="2200" y="1940"/>
                <a:ext cx="0" cy="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08" name="shp4"/>
              <p:cNvSpPr>
                <a:spLocks noChangeShapeType="1"/>
              </p:cNvSpPr>
              <p:nvPr/>
            </p:nvSpPr>
            <p:spPr bwMode="auto">
              <a:xfrm>
                <a:off x="2400" y="1940"/>
                <a:ext cx="0" cy="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09" name="shp5"/>
              <p:cNvSpPr>
                <a:spLocks noChangeShapeType="1"/>
              </p:cNvSpPr>
              <p:nvPr/>
            </p:nvSpPr>
            <p:spPr bwMode="auto">
              <a:xfrm>
                <a:off x="2600" y="1940"/>
                <a:ext cx="0" cy="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10" name="shp6"/>
              <p:cNvSpPr>
                <a:spLocks noChangeShapeType="1"/>
              </p:cNvSpPr>
              <p:nvPr/>
            </p:nvSpPr>
            <p:spPr bwMode="auto">
              <a:xfrm>
                <a:off x="2800" y="1940"/>
                <a:ext cx="0" cy="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11" name="shp7"/>
              <p:cNvSpPr>
                <a:spLocks noChangeShapeType="1"/>
              </p:cNvSpPr>
              <p:nvPr/>
            </p:nvSpPr>
            <p:spPr bwMode="auto">
              <a:xfrm>
                <a:off x="3000" y="1940"/>
                <a:ext cx="0" cy="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12" name="shp8"/>
              <p:cNvSpPr>
                <a:spLocks noChangeShapeType="1"/>
              </p:cNvSpPr>
              <p:nvPr/>
            </p:nvSpPr>
            <p:spPr bwMode="auto">
              <a:xfrm>
                <a:off x="3200" y="1940"/>
                <a:ext cx="0" cy="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13" name="shp9"/>
              <p:cNvSpPr>
                <a:spLocks noChangeShapeType="1"/>
              </p:cNvSpPr>
              <p:nvPr/>
            </p:nvSpPr>
            <p:spPr bwMode="auto">
              <a:xfrm>
                <a:off x="3400" y="1940"/>
                <a:ext cx="0" cy="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14" name="shp10"/>
              <p:cNvSpPr>
                <a:spLocks noChangeShapeType="1"/>
              </p:cNvSpPr>
              <p:nvPr/>
            </p:nvSpPr>
            <p:spPr bwMode="auto">
              <a:xfrm>
                <a:off x="3600" y="1940"/>
                <a:ext cx="0" cy="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15" name="shp11"/>
              <p:cNvSpPr>
                <a:spLocks noChangeShapeType="1"/>
              </p:cNvSpPr>
              <p:nvPr/>
            </p:nvSpPr>
            <p:spPr bwMode="auto">
              <a:xfrm>
                <a:off x="3800" y="1940"/>
                <a:ext cx="0" cy="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16" name="shp12"/>
              <p:cNvSpPr>
                <a:spLocks noChangeShapeType="1"/>
              </p:cNvSpPr>
              <p:nvPr/>
            </p:nvSpPr>
            <p:spPr bwMode="auto">
              <a:xfrm>
                <a:off x="1800" y="1940"/>
                <a:ext cx="0" cy="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17" name="shp13"/>
              <p:cNvSpPr>
                <a:spLocks noChangeShapeType="1"/>
              </p:cNvSpPr>
              <p:nvPr/>
            </p:nvSpPr>
            <p:spPr bwMode="auto">
              <a:xfrm>
                <a:off x="1600" y="1940"/>
                <a:ext cx="0" cy="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18" name="shp14"/>
              <p:cNvSpPr>
                <a:spLocks noChangeShapeType="1"/>
              </p:cNvSpPr>
              <p:nvPr/>
            </p:nvSpPr>
            <p:spPr bwMode="auto">
              <a:xfrm>
                <a:off x="1400" y="1940"/>
                <a:ext cx="0" cy="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19" name="shp15"/>
              <p:cNvSpPr>
                <a:spLocks noChangeShapeType="1"/>
              </p:cNvSpPr>
              <p:nvPr/>
            </p:nvSpPr>
            <p:spPr bwMode="auto">
              <a:xfrm>
                <a:off x="1200" y="1940"/>
                <a:ext cx="0" cy="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20" name="shp16"/>
              <p:cNvSpPr>
                <a:spLocks noChangeShapeType="1"/>
              </p:cNvSpPr>
              <p:nvPr/>
            </p:nvSpPr>
            <p:spPr bwMode="auto">
              <a:xfrm>
                <a:off x="1000" y="1940"/>
                <a:ext cx="0" cy="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21" name="shp17"/>
              <p:cNvSpPr>
                <a:spLocks noChangeShapeType="1"/>
              </p:cNvSpPr>
              <p:nvPr/>
            </p:nvSpPr>
            <p:spPr bwMode="auto">
              <a:xfrm>
                <a:off x="800" y="1940"/>
                <a:ext cx="0" cy="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22" name="shp18"/>
              <p:cNvSpPr>
                <a:spLocks noChangeShapeType="1"/>
              </p:cNvSpPr>
              <p:nvPr/>
            </p:nvSpPr>
            <p:spPr bwMode="auto">
              <a:xfrm>
                <a:off x="600" y="1940"/>
                <a:ext cx="0" cy="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23" name="shp19"/>
              <p:cNvSpPr>
                <a:spLocks noChangeShapeType="1"/>
              </p:cNvSpPr>
              <p:nvPr/>
            </p:nvSpPr>
            <p:spPr bwMode="auto">
              <a:xfrm>
                <a:off x="400" y="1940"/>
                <a:ext cx="0" cy="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24" name="shp20"/>
              <p:cNvSpPr>
                <a:spLocks noChangeShapeType="1"/>
              </p:cNvSpPr>
              <p:nvPr/>
            </p:nvSpPr>
            <p:spPr bwMode="auto">
              <a:xfrm>
                <a:off x="200" y="1940"/>
                <a:ext cx="0" cy="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25" name="shp21"/>
              <p:cNvSpPr>
                <a:spLocks noChangeShapeType="1"/>
              </p:cNvSpPr>
              <p:nvPr/>
            </p:nvSpPr>
            <p:spPr bwMode="auto">
              <a:xfrm>
                <a:off x="2000" y="1800"/>
                <a:ext cx="6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26" name="shp22"/>
              <p:cNvSpPr>
                <a:spLocks noChangeShapeType="1"/>
              </p:cNvSpPr>
              <p:nvPr/>
            </p:nvSpPr>
            <p:spPr bwMode="auto">
              <a:xfrm>
                <a:off x="2000" y="1600"/>
                <a:ext cx="6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27" name="shp23"/>
              <p:cNvSpPr>
                <a:spLocks noChangeShapeType="1"/>
              </p:cNvSpPr>
              <p:nvPr/>
            </p:nvSpPr>
            <p:spPr bwMode="auto">
              <a:xfrm>
                <a:off x="2000" y="1400"/>
                <a:ext cx="6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28" name="shp24"/>
              <p:cNvSpPr>
                <a:spLocks noChangeShapeType="1"/>
              </p:cNvSpPr>
              <p:nvPr/>
            </p:nvSpPr>
            <p:spPr bwMode="auto">
              <a:xfrm>
                <a:off x="2000" y="1200"/>
                <a:ext cx="6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29" name="shp25"/>
              <p:cNvSpPr>
                <a:spLocks noChangeShapeType="1"/>
              </p:cNvSpPr>
              <p:nvPr/>
            </p:nvSpPr>
            <p:spPr bwMode="auto">
              <a:xfrm>
                <a:off x="2000" y="1000"/>
                <a:ext cx="6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30" name="shp26"/>
              <p:cNvSpPr>
                <a:spLocks noChangeShapeType="1"/>
              </p:cNvSpPr>
              <p:nvPr/>
            </p:nvSpPr>
            <p:spPr bwMode="auto">
              <a:xfrm>
                <a:off x="2000" y="800"/>
                <a:ext cx="6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31" name="shp27"/>
              <p:cNvSpPr>
                <a:spLocks noChangeShapeType="1"/>
              </p:cNvSpPr>
              <p:nvPr/>
            </p:nvSpPr>
            <p:spPr bwMode="auto">
              <a:xfrm>
                <a:off x="2000" y="600"/>
                <a:ext cx="6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32" name="shp28"/>
              <p:cNvSpPr>
                <a:spLocks noChangeShapeType="1"/>
              </p:cNvSpPr>
              <p:nvPr/>
            </p:nvSpPr>
            <p:spPr bwMode="auto">
              <a:xfrm>
                <a:off x="2000" y="400"/>
                <a:ext cx="6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33" name="shp29"/>
              <p:cNvSpPr>
                <a:spLocks noChangeShapeType="1"/>
              </p:cNvSpPr>
              <p:nvPr/>
            </p:nvSpPr>
            <p:spPr bwMode="auto">
              <a:xfrm>
                <a:off x="2000" y="200"/>
                <a:ext cx="6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34" name="shp30"/>
              <p:cNvSpPr>
                <a:spLocks noChangeShapeType="1"/>
              </p:cNvSpPr>
              <p:nvPr/>
            </p:nvSpPr>
            <p:spPr bwMode="auto">
              <a:xfrm>
                <a:off x="2000" y="2200"/>
                <a:ext cx="6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35" name="shp31"/>
              <p:cNvSpPr>
                <a:spLocks noChangeShapeType="1"/>
              </p:cNvSpPr>
              <p:nvPr/>
            </p:nvSpPr>
            <p:spPr bwMode="auto">
              <a:xfrm>
                <a:off x="2000" y="2400"/>
                <a:ext cx="6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36" name="shp32"/>
              <p:cNvSpPr>
                <a:spLocks noChangeShapeType="1"/>
              </p:cNvSpPr>
              <p:nvPr/>
            </p:nvSpPr>
            <p:spPr bwMode="auto">
              <a:xfrm>
                <a:off x="2000" y="2600"/>
                <a:ext cx="6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37" name="shp33"/>
              <p:cNvSpPr>
                <a:spLocks noChangeShapeType="1"/>
              </p:cNvSpPr>
              <p:nvPr/>
            </p:nvSpPr>
            <p:spPr bwMode="auto">
              <a:xfrm>
                <a:off x="2000" y="2800"/>
                <a:ext cx="6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38" name="shp34"/>
              <p:cNvSpPr>
                <a:spLocks noChangeShapeType="1"/>
              </p:cNvSpPr>
              <p:nvPr/>
            </p:nvSpPr>
            <p:spPr bwMode="auto">
              <a:xfrm>
                <a:off x="2000" y="3000"/>
                <a:ext cx="6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39" name="shp35"/>
              <p:cNvSpPr>
                <a:spLocks noChangeShapeType="1"/>
              </p:cNvSpPr>
              <p:nvPr/>
            </p:nvSpPr>
            <p:spPr bwMode="auto">
              <a:xfrm>
                <a:off x="2000" y="3200"/>
                <a:ext cx="6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40" name="shp36"/>
              <p:cNvSpPr>
                <a:spLocks noChangeShapeType="1"/>
              </p:cNvSpPr>
              <p:nvPr/>
            </p:nvSpPr>
            <p:spPr bwMode="auto">
              <a:xfrm>
                <a:off x="2000" y="3400"/>
                <a:ext cx="6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41" name="shp37"/>
              <p:cNvSpPr>
                <a:spLocks noChangeShapeType="1"/>
              </p:cNvSpPr>
              <p:nvPr/>
            </p:nvSpPr>
            <p:spPr bwMode="auto">
              <a:xfrm>
                <a:off x="2000" y="3600"/>
                <a:ext cx="6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42" name="shp38"/>
              <p:cNvSpPr>
                <a:spLocks noChangeShapeType="1"/>
              </p:cNvSpPr>
              <p:nvPr/>
            </p:nvSpPr>
            <p:spPr bwMode="auto">
              <a:xfrm>
                <a:off x="2000" y="3800"/>
                <a:ext cx="6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43" name="shp39"/>
              <p:cNvSpPr>
                <a:spLocks noChangeArrowheads="1" noChangeShapeType="1"/>
              </p:cNvSpPr>
              <p:nvPr/>
            </p:nvSpPr>
            <p:spPr bwMode="auto">
              <a:xfrm>
                <a:off x="4000" y="2040"/>
                <a:ext cx="60" cy="12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zh-CN" sz="80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宋体" panose="02010600030101010101" pitchFamily="2" charset="-122"/>
                  </a:rPr>
                  <a:t>x</a:t>
                </a:r>
                <a:endParaRPr lang="zh-CN" altLang="en-US" sz="80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宋体" panose="02010600030101010101" pitchFamily="2" charset="-122"/>
                </a:endParaRPr>
              </a:p>
            </p:txBody>
          </p:sp>
          <p:sp>
            <p:nvSpPr>
              <p:cNvPr id="59444" name="shp40"/>
              <p:cNvSpPr>
                <a:spLocks noChangeArrowheads="1" noChangeShapeType="1"/>
              </p:cNvSpPr>
              <p:nvPr/>
            </p:nvSpPr>
            <p:spPr bwMode="auto">
              <a:xfrm>
                <a:off x="1900" y="0"/>
                <a:ext cx="60" cy="12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zh-CN" sz="80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宋体" panose="02010600030101010101" pitchFamily="2" charset="-122"/>
                  </a:rPr>
                  <a:t>y</a:t>
                </a:r>
                <a:endParaRPr lang="zh-CN" altLang="en-US" sz="80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宋体" panose="02010600030101010101" pitchFamily="2" charset="-122"/>
                </a:endParaRPr>
              </a:p>
            </p:txBody>
          </p:sp>
        </p:grpSp>
        <p:sp>
          <p:nvSpPr>
            <p:cNvPr id="59445" name="Text Box 53"/>
            <p:cNvSpPr txBox="1">
              <a:spLocks noChangeArrowheads="1"/>
            </p:cNvSpPr>
            <p:nvPr/>
          </p:nvSpPr>
          <p:spPr bwMode="auto">
            <a:xfrm>
              <a:off x="572" y="896"/>
              <a:ext cx="454" cy="1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lnSpc>
                  <a:spcPct val="150000"/>
                </a:lnSpc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1600">
                  <a:latin typeface="Times New Roman" panose="02020603050405020304" pitchFamily="18" charset="0"/>
                </a:rPr>
                <a:t>－</a:t>
              </a:r>
              <a:r>
                <a:rPr lang="en-US" altLang="zh-CN" sz="1600"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59446" name="Text Box 54"/>
            <p:cNvSpPr txBox="1">
              <a:spLocks noChangeArrowheads="1"/>
            </p:cNvSpPr>
            <p:nvPr/>
          </p:nvSpPr>
          <p:spPr bwMode="auto">
            <a:xfrm>
              <a:off x="200" y="878"/>
              <a:ext cx="454" cy="1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lnSpc>
                  <a:spcPct val="150000"/>
                </a:lnSpc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1600">
                  <a:latin typeface="Times New Roman" panose="02020603050405020304" pitchFamily="18" charset="0"/>
                </a:rPr>
                <a:t>－</a:t>
              </a:r>
              <a:r>
                <a:rPr lang="en-US" altLang="zh-CN" sz="1600"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59447" name="Text Box 55"/>
            <p:cNvSpPr txBox="1">
              <a:spLocks noChangeArrowheads="1"/>
            </p:cNvSpPr>
            <p:nvPr/>
          </p:nvSpPr>
          <p:spPr bwMode="auto">
            <a:xfrm>
              <a:off x="644" y="1005"/>
              <a:ext cx="454" cy="1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lnSpc>
                  <a:spcPct val="150000"/>
                </a:lnSpc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1600">
                  <a:latin typeface="Times New Roman" panose="02020603050405020304" pitchFamily="18" charset="0"/>
                </a:rPr>
                <a:t>－</a:t>
              </a:r>
              <a:r>
                <a:rPr lang="en-US" altLang="zh-CN" sz="1600"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59448" name="Text Box 56"/>
            <p:cNvSpPr txBox="1">
              <a:spLocks noChangeArrowheads="1"/>
            </p:cNvSpPr>
            <p:nvPr/>
          </p:nvSpPr>
          <p:spPr bwMode="auto">
            <a:xfrm>
              <a:off x="635" y="1368"/>
              <a:ext cx="454" cy="1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lnSpc>
                  <a:spcPct val="150000"/>
                </a:lnSpc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1600">
                  <a:latin typeface="Times New Roman" panose="02020603050405020304" pitchFamily="18" charset="0"/>
                </a:rPr>
                <a:t>－</a:t>
              </a:r>
              <a:r>
                <a:rPr lang="en-US" altLang="zh-CN" sz="1600"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59449" name="Text Box 57"/>
            <p:cNvSpPr txBox="1">
              <a:spLocks noChangeArrowheads="1"/>
            </p:cNvSpPr>
            <p:nvPr/>
          </p:nvSpPr>
          <p:spPr bwMode="auto">
            <a:xfrm>
              <a:off x="753" y="633"/>
              <a:ext cx="454" cy="1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lnSpc>
                  <a:spcPct val="150000"/>
                </a:lnSpc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en-US" altLang="zh-CN" sz="1600"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59450" name="Text Box 58"/>
            <p:cNvSpPr txBox="1">
              <a:spLocks noChangeArrowheads="1"/>
            </p:cNvSpPr>
            <p:nvPr/>
          </p:nvSpPr>
          <p:spPr bwMode="auto">
            <a:xfrm>
              <a:off x="762" y="270"/>
              <a:ext cx="454" cy="1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lnSpc>
                  <a:spcPct val="150000"/>
                </a:lnSpc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en-US" altLang="zh-CN" sz="1600"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59451" name="Text Box 59"/>
            <p:cNvSpPr txBox="1">
              <a:spLocks noChangeArrowheads="1"/>
            </p:cNvSpPr>
            <p:nvPr/>
          </p:nvSpPr>
          <p:spPr bwMode="auto">
            <a:xfrm>
              <a:off x="1044" y="896"/>
              <a:ext cx="454" cy="1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lnSpc>
                  <a:spcPct val="150000"/>
                </a:lnSpc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en-US" altLang="zh-CN" sz="1600"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59452" name="Text Box 60"/>
            <p:cNvSpPr txBox="1">
              <a:spLocks noChangeArrowheads="1"/>
            </p:cNvSpPr>
            <p:nvPr/>
          </p:nvSpPr>
          <p:spPr bwMode="auto">
            <a:xfrm>
              <a:off x="1378" y="905"/>
              <a:ext cx="454" cy="1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lnSpc>
                  <a:spcPct val="150000"/>
                </a:lnSpc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en-US" altLang="zh-CN" sz="1600"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59453" name="Text Box 61"/>
            <p:cNvSpPr txBox="1">
              <a:spLocks noChangeArrowheads="1"/>
            </p:cNvSpPr>
            <p:nvPr/>
          </p:nvSpPr>
          <p:spPr bwMode="auto">
            <a:xfrm>
              <a:off x="926" y="678"/>
              <a:ext cx="227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lnSpc>
                  <a:spcPct val="150000"/>
                </a:lnSpc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en-US" altLang="zh-CN" sz="2000" i="1">
                  <a:latin typeface="Times New Roman" panose="02020603050405020304" pitchFamily="18" charset="0"/>
                </a:rPr>
                <a:t>O</a:t>
              </a:r>
            </a:p>
          </p:txBody>
        </p:sp>
      </p:grpSp>
      <p:sp>
        <p:nvSpPr>
          <p:cNvPr id="59454" name="Text Box 62"/>
          <p:cNvSpPr txBox="1">
            <a:spLocks noChangeArrowheads="1"/>
          </p:cNvSpPr>
          <p:nvPr/>
        </p:nvSpPr>
        <p:spPr bwMode="auto">
          <a:xfrm>
            <a:off x="219075" y="-111125"/>
            <a:ext cx="1620957" cy="737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200" dirty="0" smtClean="0">
                <a:latin typeface="Times New Roman" panose="02020603050405020304" pitchFamily="18" charset="0"/>
              </a:rPr>
              <a:t>练习</a:t>
            </a:r>
            <a:r>
              <a:rPr lang="en-US" altLang="zh-CN" sz="3200" dirty="0" smtClean="0">
                <a:latin typeface="Times New Roman" panose="02020603050405020304" pitchFamily="18" charset="0"/>
              </a:rPr>
              <a:t>2</a:t>
            </a:r>
            <a:r>
              <a:rPr lang="zh-CN" altLang="en-US" sz="3200" dirty="0" smtClean="0">
                <a:latin typeface="Times New Roman" panose="02020603050405020304" pitchFamily="18" charset="0"/>
              </a:rPr>
              <a:t>：</a:t>
            </a:r>
            <a:endParaRPr lang="zh-CN" altLang="en-US" sz="32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7125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9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9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59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4" grpId="0" autoUpdateAnimBg="0"/>
      <p:bldP spid="59396" grpId="0" autoUpdateAnimBg="0"/>
      <p:bldP spid="59397" grpId="0" autoUpdateAnimBg="0"/>
      <p:bldP spid="59398" grpId="0" autoUpdateAnimBg="0"/>
      <p:bldP spid="59399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 Box 2"/>
          <p:cNvSpPr txBox="1">
            <a:spLocks noChangeArrowheads="1"/>
          </p:cNvSpPr>
          <p:nvPr/>
        </p:nvSpPr>
        <p:spPr bwMode="auto">
          <a:xfrm>
            <a:off x="184307" y="143501"/>
            <a:ext cx="8532812" cy="3382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200" dirty="0">
                <a:latin typeface="宋体" panose="02010600030101010101" pitchFamily="2" charset="-122"/>
              </a:rPr>
              <a:t>      ： </a:t>
            </a:r>
            <a:r>
              <a:rPr lang="zh-CN" altLang="en-US" sz="2800" dirty="0">
                <a:latin typeface="宋体" panose="02010600030101010101" pitchFamily="2" charset="-122"/>
              </a:rPr>
              <a:t>某工厂大门是一抛物线形的水泥建筑物,大门底部宽AB=4m,顶部C离地面的高度为4.4m,现有载满货物的汽车欲通过大门,货物顶部距地面2.7m,装货宽度为2.4m.这辆汽车能否顺利通过大门?若能,请你通过计算加以说明;若不能,请简要说明理由.</a:t>
            </a:r>
          </a:p>
        </p:txBody>
      </p:sp>
      <p:pic>
        <p:nvPicPr>
          <p:cNvPr id="604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7931" y="3526464"/>
            <a:ext cx="3119437" cy="308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0420" name="Text Box 4"/>
          <p:cNvSpPr txBox="1">
            <a:spLocks noChangeArrowheads="1"/>
          </p:cNvSpPr>
          <p:nvPr/>
        </p:nvSpPr>
        <p:spPr bwMode="auto">
          <a:xfrm>
            <a:off x="419995" y="143501"/>
            <a:ext cx="10001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200" dirty="0">
                <a:latin typeface="Times New Roman" panose="02020603050405020304" pitchFamily="18" charset="0"/>
              </a:rPr>
              <a:t>练习</a:t>
            </a:r>
          </a:p>
        </p:txBody>
      </p:sp>
    </p:spTree>
    <p:extLst>
      <p:ext uri="{BB962C8B-B14F-4D97-AF65-F5344CB8AC3E}">
        <p14:creationId xmlns:p14="http://schemas.microsoft.com/office/powerpoint/2010/main" val="10789577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9525" y="-239713"/>
            <a:ext cx="4019550" cy="4530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43" name="Text Box 3"/>
          <p:cNvSpPr txBox="1">
            <a:spLocks noChangeArrowheads="1"/>
          </p:cNvSpPr>
          <p:nvPr/>
        </p:nvSpPr>
        <p:spPr bwMode="auto">
          <a:xfrm>
            <a:off x="323850" y="333375"/>
            <a:ext cx="5256213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400">
                <a:latin typeface="宋体" panose="02010600030101010101" pitchFamily="2" charset="-122"/>
              </a:rPr>
              <a:t>解：如图，以</a:t>
            </a:r>
            <a:r>
              <a:rPr lang="en-US" altLang="zh-CN" sz="2400">
                <a:latin typeface="宋体" panose="02010600030101010101" pitchFamily="2" charset="-122"/>
              </a:rPr>
              <a:t>AB</a:t>
            </a:r>
            <a:r>
              <a:rPr lang="zh-CN" altLang="en-US" sz="2400">
                <a:latin typeface="宋体" panose="02010600030101010101" pitchFamily="2" charset="-122"/>
              </a:rPr>
              <a:t>所在的直线为</a:t>
            </a:r>
            <a:r>
              <a:rPr lang="en-US" altLang="zh-CN" sz="2400">
                <a:latin typeface="宋体" panose="02010600030101010101" pitchFamily="2" charset="-122"/>
              </a:rPr>
              <a:t>x</a:t>
            </a:r>
            <a:r>
              <a:rPr lang="zh-CN" altLang="en-US" sz="2400">
                <a:latin typeface="宋体" panose="02010600030101010101" pitchFamily="2" charset="-122"/>
              </a:rPr>
              <a:t>轴，以</a:t>
            </a:r>
            <a:r>
              <a:rPr lang="en-US" altLang="zh-CN" sz="2400">
                <a:latin typeface="宋体" panose="02010600030101010101" pitchFamily="2" charset="-122"/>
              </a:rPr>
              <a:t>AB</a:t>
            </a:r>
            <a:r>
              <a:rPr lang="zh-CN" altLang="en-US" sz="2400">
                <a:latin typeface="宋体" panose="02010600030101010101" pitchFamily="2" charset="-122"/>
              </a:rPr>
              <a:t>的垂直平分线为</a:t>
            </a:r>
            <a:r>
              <a:rPr lang="en-US" altLang="zh-CN" sz="2400">
                <a:latin typeface="宋体" panose="02010600030101010101" pitchFamily="2" charset="-122"/>
              </a:rPr>
              <a:t>y</a:t>
            </a:r>
            <a:r>
              <a:rPr lang="zh-CN" altLang="en-US" sz="2400">
                <a:latin typeface="宋体" panose="02010600030101010101" pitchFamily="2" charset="-122"/>
              </a:rPr>
              <a:t>轴，建立平面直角坐标系</a:t>
            </a:r>
            <a:r>
              <a:rPr lang="en-US" altLang="zh-CN" sz="2400">
                <a:latin typeface="宋体" panose="02010600030101010101" pitchFamily="2" charset="-122"/>
              </a:rPr>
              <a:t>.</a:t>
            </a:r>
          </a:p>
        </p:txBody>
      </p:sp>
      <p:sp>
        <p:nvSpPr>
          <p:cNvPr id="61444" name="Text Box 4"/>
          <p:cNvSpPr txBox="1">
            <a:spLocks noChangeArrowheads="1"/>
          </p:cNvSpPr>
          <p:nvPr/>
        </p:nvSpPr>
        <p:spPr bwMode="auto">
          <a:xfrm>
            <a:off x="971550" y="1484313"/>
            <a:ext cx="1368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400">
                <a:latin typeface="宋体" panose="02010600030101010101" pitchFamily="2" charset="-122"/>
              </a:rPr>
              <a:t>∵AB=4</a:t>
            </a:r>
          </a:p>
        </p:txBody>
      </p:sp>
      <p:sp>
        <p:nvSpPr>
          <p:cNvPr id="61445" name="Text Box 5"/>
          <p:cNvSpPr txBox="1">
            <a:spLocks noChangeArrowheads="1"/>
          </p:cNvSpPr>
          <p:nvPr/>
        </p:nvSpPr>
        <p:spPr bwMode="auto">
          <a:xfrm>
            <a:off x="971550" y="1865313"/>
            <a:ext cx="2952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400">
                <a:latin typeface="宋体" panose="02010600030101010101" pitchFamily="2" charset="-122"/>
              </a:rPr>
              <a:t>∴A(-2,0)  B(2,0)</a:t>
            </a:r>
          </a:p>
        </p:txBody>
      </p:sp>
      <p:sp>
        <p:nvSpPr>
          <p:cNvPr id="61446" name="Text Box 6"/>
          <p:cNvSpPr txBox="1">
            <a:spLocks noChangeArrowheads="1"/>
          </p:cNvSpPr>
          <p:nvPr/>
        </p:nvSpPr>
        <p:spPr bwMode="auto">
          <a:xfrm>
            <a:off x="1017588" y="2319338"/>
            <a:ext cx="16557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400">
                <a:latin typeface="宋体" panose="02010600030101010101" pitchFamily="2" charset="-122"/>
              </a:rPr>
              <a:t>∵OC=4.4</a:t>
            </a:r>
          </a:p>
        </p:txBody>
      </p:sp>
      <p:sp>
        <p:nvSpPr>
          <p:cNvPr id="61447" name="Text Box 7"/>
          <p:cNvSpPr txBox="1">
            <a:spLocks noChangeArrowheads="1"/>
          </p:cNvSpPr>
          <p:nvPr/>
        </p:nvSpPr>
        <p:spPr bwMode="auto">
          <a:xfrm>
            <a:off x="2601913" y="2319338"/>
            <a:ext cx="16557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400">
                <a:latin typeface="宋体" panose="02010600030101010101" pitchFamily="2" charset="-122"/>
              </a:rPr>
              <a:t>∴C(0,4.4)</a:t>
            </a:r>
          </a:p>
        </p:txBody>
      </p:sp>
      <p:sp>
        <p:nvSpPr>
          <p:cNvPr id="61448" name="Text Box 8"/>
          <p:cNvSpPr txBox="1">
            <a:spLocks noChangeArrowheads="1"/>
          </p:cNvSpPr>
          <p:nvPr/>
        </p:nvSpPr>
        <p:spPr bwMode="auto">
          <a:xfrm>
            <a:off x="900113" y="2717800"/>
            <a:ext cx="4464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400">
                <a:latin typeface="宋体" panose="02010600030101010101" pitchFamily="2" charset="-122"/>
              </a:rPr>
              <a:t>设抛物线所表示的二次函数为</a:t>
            </a:r>
          </a:p>
        </p:txBody>
      </p:sp>
      <p:graphicFrame>
        <p:nvGraphicFramePr>
          <p:cNvPr id="61449" name="Object 9"/>
          <p:cNvGraphicFramePr>
            <a:graphicFrameLocks noChangeAspect="1"/>
          </p:cNvGraphicFramePr>
          <p:nvPr/>
        </p:nvGraphicFramePr>
        <p:xfrm>
          <a:off x="1187450" y="3103563"/>
          <a:ext cx="2016125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9" r:id="rId4" imgW="863280" imgH="228600" progId="Equation.3">
                  <p:embed/>
                </p:oleObj>
              </mc:Choice>
              <mc:Fallback>
                <p:oleObj r:id="rId4" imgW="8632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450" y="3103563"/>
                        <a:ext cx="2016125" cy="504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50" name="Text Box 10"/>
          <p:cNvSpPr txBox="1">
            <a:spLocks noChangeArrowheads="1"/>
          </p:cNvSpPr>
          <p:nvPr/>
        </p:nvSpPr>
        <p:spPr bwMode="auto">
          <a:xfrm>
            <a:off x="1042988" y="3589338"/>
            <a:ext cx="2952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400">
                <a:latin typeface="宋体" panose="02010600030101010101" pitchFamily="2" charset="-122"/>
              </a:rPr>
              <a:t>∵</a:t>
            </a:r>
            <a:r>
              <a:rPr lang="zh-CN" altLang="en-US" sz="2400">
                <a:latin typeface="宋体" panose="02010600030101010101" pitchFamily="2" charset="-122"/>
              </a:rPr>
              <a:t>抛物线过</a:t>
            </a:r>
            <a:r>
              <a:rPr lang="en-US" altLang="zh-CN" sz="2400">
                <a:latin typeface="宋体" panose="02010600030101010101" pitchFamily="2" charset="-122"/>
              </a:rPr>
              <a:t>A(-2,0)</a:t>
            </a:r>
          </a:p>
        </p:txBody>
      </p:sp>
      <p:graphicFrame>
        <p:nvGraphicFramePr>
          <p:cNvPr id="61451" name="Object 11"/>
          <p:cNvGraphicFramePr>
            <a:graphicFrameLocks noChangeAspect="1"/>
          </p:cNvGraphicFramePr>
          <p:nvPr/>
        </p:nvGraphicFramePr>
        <p:xfrm>
          <a:off x="1149350" y="4000500"/>
          <a:ext cx="2017713" cy="392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0" r:id="rId6" imgW="914400" imgH="177480" progId="Equation.3">
                  <p:embed/>
                </p:oleObj>
              </mc:Choice>
              <mc:Fallback>
                <p:oleObj r:id="rId6" imgW="91440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9350" y="4000500"/>
                        <a:ext cx="2017713" cy="392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52" name="Object 12"/>
          <p:cNvGraphicFramePr>
            <a:graphicFrameLocks noChangeAspect="1"/>
          </p:cNvGraphicFramePr>
          <p:nvPr/>
        </p:nvGraphicFramePr>
        <p:xfrm>
          <a:off x="1103313" y="4365625"/>
          <a:ext cx="1668462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1" r:id="rId8" imgW="685800" imgH="177480" progId="Equation.3">
                  <p:embed/>
                </p:oleObj>
              </mc:Choice>
              <mc:Fallback>
                <p:oleObj r:id="rId8" imgW="68580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3313" y="4365625"/>
                        <a:ext cx="1668462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53" name="Text Box 13"/>
          <p:cNvSpPr txBox="1">
            <a:spLocks noChangeArrowheads="1"/>
          </p:cNvSpPr>
          <p:nvPr/>
        </p:nvSpPr>
        <p:spPr bwMode="auto">
          <a:xfrm>
            <a:off x="963613" y="4721225"/>
            <a:ext cx="4464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400">
                <a:latin typeface="宋体" panose="02010600030101010101" pitchFamily="2" charset="-122"/>
              </a:rPr>
              <a:t>∴</a:t>
            </a:r>
            <a:r>
              <a:rPr lang="zh-CN" altLang="en-US" sz="2400">
                <a:latin typeface="宋体" panose="02010600030101010101" pitchFamily="2" charset="-122"/>
              </a:rPr>
              <a:t>抛物线所表示的二次函数为</a:t>
            </a:r>
          </a:p>
        </p:txBody>
      </p:sp>
      <p:graphicFrame>
        <p:nvGraphicFramePr>
          <p:cNvPr id="61454" name="Object 14"/>
          <p:cNvGraphicFramePr>
            <a:graphicFrameLocks noChangeAspect="1"/>
          </p:cNvGraphicFramePr>
          <p:nvPr/>
        </p:nvGraphicFramePr>
        <p:xfrm>
          <a:off x="1487488" y="5119688"/>
          <a:ext cx="1860550" cy="446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2" r:id="rId10" imgW="1079280" imgH="228600" progId="Equation.3">
                  <p:embed/>
                </p:oleObj>
              </mc:Choice>
              <mc:Fallback>
                <p:oleObj r:id="rId10" imgW="10792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7488" y="5119688"/>
                        <a:ext cx="1860550" cy="446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55" name="Object 15"/>
          <p:cNvGraphicFramePr>
            <a:graphicFrameLocks noChangeAspect="1"/>
          </p:cNvGraphicFramePr>
          <p:nvPr/>
        </p:nvGraphicFramePr>
        <p:xfrm>
          <a:off x="1031875" y="5503863"/>
          <a:ext cx="556895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3" r:id="rId12" imgW="3035160" imgH="228600" progId="Equation.3">
                  <p:embed/>
                </p:oleObj>
              </mc:Choice>
              <mc:Fallback>
                <p:oleObj r:id="rId12" imgW="3035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1875" y="5503863"/>
                        <a:ext cx="5568950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56" name="Text Box 16"/>
          <p:cNvSpPr txBox="1">
            <a:spLocks noChangeArrowheads="1"/>
          </p:cNvSpPr>
          <p:nvPr/>
        </p:nvSpPr>
        <p:spPr bwMode="auto">
          <a:xfrm>
            <a:off x="900113" y="5949950"/>
            <a:ext cx="3384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400">
                <a:latin typeface="宋体" panose="02010600030101010101" pitchFamily="2" charset="-122"/>
              </a:rPr>
              <a:t>∴</a:t>
            </a:r>
            <a:r>
              <a:rPr lang="zh-CN" altLang="en-US" sz="2400">
                <a:latin typeface="宋体" panose="02010600030101010101" pitchFamily="2" charset="-122"/>
              </a:rPr>
              <a:t>汽车能顺利经过大门</a:t>
            </a:r>
            <a:r>
              <a:rPr lang="en-US" altLang="zh-CN" sz="2400">
                <a:latin typeface="宋体" panose="02010600030101010101" pitchFamily="2" charset="-12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18364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1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1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1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1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61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61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61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61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61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61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61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61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61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3" grpId="0" autoUpdateAnimBg="0"/>
      <p:bldP spid="61444" grpId="0" autoUpdateAnimBg="0"/>
      <p:bldP spid="61445" grpId="0" autoUpdateAnimBg="0"/>
      <p:bldP spid="61446" grpId="0" autoUpdateAnimBg="0"/>
      <p:bldP spid="61447" grpId="0" autoUpdateAnimBg="0"/>
      <p:bldP spid="61448" grpId="0" autoUpdateAnimBg="0"/>
      <p:bldP spid="61450" grpId="0" autoUpdateAnimBg="0"/>
      <p:bldP spid="61453" grpId="0" autoUpdateAnimBg="0"/>
      <p:bldP spid="61456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537" y="164071"/>
            <a:ext cx="7941972" cy="6527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461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35" y="313922"/>
            <a:ext cx="9078665" cy="2944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4945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575</TotalTime>
  <Words>372</Words>
  <Application>Microsoft Office PowerPoint</Application>
  <PresentationFormat>全屏显示(4:3)</PresentationFormat>
  <Paragraphs>46</Paragraphs>
  <Slides>11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11</vt:i4>
      </vt:variant>
    </vt:vector>
  </HeadingPairs>
  <TitlesOfParts>
    <vt:vector size="22" baseType="lpstr">
      <vt:lpstr>黑体</vt:lpstr>
      <vt:lpstr>楷体_GB2312</vt:lpstr>
      <vt:lpstr>宋体</vt:lpstr>
      <vt:lpstr>Arial</vt:lpstr>
      <vt:lpstr>Calibri</vt:lpstr>
      <vt:lpstr>Calibri Light</vt:lpstr>
      <vt:lpstr>Times New Roman</vt:lpstr>
      <vt:lpstr>Office 主题</vt:lpstr>
      <vt:lpstr>Equation</vt:lpstr>
      <vt:lpstr>Equation.DSMT4</vt:lpstr>
      <vt:lpstr>Microsoft 公式 3.0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llb</dc:creator>
  <cp:lastModifiedBy>llb</cp:lastModifiedBy>
  <cp:revision>20</cp:revision>
  <dcterms:created xsi:type="dcterms:W3CDTF">2017-09-25T03:38:30Z</dcterms:created>
  <dcterms:modified xsi:type="dcterms:W3CDTF">2017-09-26T23:18:58Z</dcterms:modified>
</cp:coreProperties>
</file>